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93" d="100"/>
          <a:sy n="93" d="100"/>
        </p:scale>
        <p:origin x="1236" y="3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852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AI Ethics - The Big Questions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HOMEWORK</a:t>
            </a:r>
          </a:p>
          <a:p>
            <a:endParaRPr/>
          </a:p>
          <a:p>
            <a:r>
              <a:t>CLEAR EXPECTATIONS:</a:t>
            </a:r>
          </a:p>
          <a:p>
            <a:r>
              <a:t>- State word count/time expected</a:t>
            </a:r>
          </a:p>
          <a:p>
            <a:r>
              <a:t>- Show example if available</a:t>
            </a:r>
          </a:p>
          <a:p>
            <a:r>
              <a:t>- Explain purpose</a:t>
            </a:r>
          </a:p>
          <a:p>
            <a:r>
              <a:t>- Give deadline</a:t>
            </a:r>
          </a:p>
          <a:p>
            <a:endParaRPr/>
          </a:p>
          <a:p>
            <a:r>
              <a:t>SUPPORT:</a:t>
            </a:r>
          </a:p>
          <a:p>
            <a:r>
              <a:t>- Provide sentence starters if needed</a:t>
            </a:r>
          </a:p>
          <a:p>
            <a:r>
              <a:t>- Suggest where to find information</a:t>
            </a:r>
          </a:p>
          <a:p>
            <a:r>
              <a:t>- Offer alternative formats for SEND</a:t>
            </a:r>
          </a:p>
          <a:p>
            <a:endParaRPr/>
          </a:p>
          <a:p>
            <a:r>
              <a:t>FOLLOW-UP: Plan to use homework in next lesson (share examples, build on learning)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REFERENCES</a:t>
            </a:r>
          </a:p>
          <a:p>
            <a:endParaRPr/>
          </a:p>
          <a:p>
            <a:r>
              <a:t>CITATION GUIDANCE:</a:t>
            </a:r>
          </a:p>
          <a:p>
            <a:r>
              <a:t>These references show curriculum alignment with:</a:t>
            </a:r>
          </a:p>
          <a:p>
            <a:r>
              <a:t>- DfE guidance (government policy)</a:t>
            </a:r>
          </a:p>
          <a:p>
            <a:r>
              <a:t>- UNESCO framework (international standards)</a:t>
            </a:r>
          </a:p>
          <a:p>
            <a:r>
              <a:t>- Ofsted expectations (inspection criteria)</a:t>
            </a:r>
          </a:p>
          <a:p>
            <a:endParaRPr/>
          </a:p>
          <a:p>
            <a:r>
              <a:t>FOR STUDENTS: These are authoritative sources they can reference in work</a:t>
            </a:r>
          </a:p>
          <a:p>
            <a:endParaRPr/>
          </a:p>
          <a:p>
            <a:r>
              <a:t>FOR SLT/OFSTED: Evidence of research-based, policy-aligned curriculum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LEARNING OBJECTIVES</a:t>
            </a:r>
          </a:p>
          <a:p>
            <a:endParaRPr/>
          </a:p>
          <a:p>
            <a:r>
              <a:t>Share these objectives with students at the start of the lesson. Consider:</a:t>
            </a:r>
          </a:p>
          <a:p>
            <a:r>
              <a:t>- Displaying on board throughout lesson</a:t>
            </a:r>
          </a:p>
          <a:p>
            <a:r>
              <a:t>- Returning to objectives during plenary</a:t>
            </a:r>
          </a:p>
          <a:p>
            <a:r>
              <a:t>- Students self-assess against objectives at end</a:t>
            </a:r>
          </a:p>
          <a:p>
            <a:endParaRPr/>
          </a:p>
          <a:p>
            <a:r>
              <a:t>These objectives align with:</a:t>
            </a:r>
          </a:p>
          <a:p>
            <a:r>
              <a:t>- UNESCO AI Competency Framework</a:t>
            </a:r>
          </a:p>
          <a:p>
            <a:r>
              <a:t>- DfE guidance on AI in education</a:t>
            </a:r>
          </a:p>
          <a:p>
            <a:r>
              <a:t>- Ofsted expectations for AI understanding</a:t>
            </a:r>
          </a:p>
          <a:p>
            <a:endParaRPr/>
          </a:p>
          <a:p>
            <a:r>
              <a:t>Objectives should be student-friendly and achievable within the lesson time.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PRIOR KNOWLEDGE CHECK</a:t>
            </a:r>
          </a:p>
          <a:p>
            <a:endParaRPr/>
          </a:p>
          <a:p>
            <a:r>
              <a:t>RETRIEVAL PRACTICE:</a:t>
            </a:r>
          </a:p>
          <a:p>
            <a:r>
              <a:t>Use think-pair-share: 30 sec individual, 1 min pairs, 2 mins class share</a:t>
            </a:r>
          </a:p>
          <a:p>
            <a:endParaRPr/>
          </a:p>
          <a:p>
            <a:r>
              <a:t>PURPOSE: Activate prior knowledge, check retention, prepare for new learning</a:t>
            </a:r>
          </a:p>
          <a:p>
            <a:endParaRPr/>
          </a:p>
          <a:p>
            <a:r>
              <a:t>IF STUDENTS STRUGGLE: Briefly recap key concepts before proceeding</a:t>
            </a:r>
          </a:p>
          <a:p>
            <a:endParaRPr/>
          </a:p>
          <a:p>
            <a:r>
              <a:t>CONNECTION: Links previous learning to today's lesson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Introduction to AI Ethics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The 6 Ethical Principles Explained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ACTIVITY GUIDANCE</a:t>
            </a:r>
          </a:p>
          <a:p>
            <a:endParaRPr/>
          </a:p>
          <a:p>
            <a:r>
              <a:t>SET UP:</a:t>
            </a:r>
          </a:p>
          <a:p>
            <a:r>
              <a:t>- Clear instructions before starting</a:t>
            </a:r>
          </a:p>
          <a:p>
            <a:r>
              <a:t>- Model expectations</a:t>
            </a:r>
          </a:p>
          <a:p>
            <a:r>
              <a:t>- Set time limits clearly</a:t>
            </a:r>
          </a:p>
          <a:p>
            <a:r>
              <a:t>- Circulate during activity</a:t>
            </a:r>
          </a:p>
          <a:p>
            <a:endParaRPr/>
          </a:p>
          <a:p>
            <a:r>
              <a:t>MONITOR:</a:t>
            </a:r>
          </a:p>
          <a:p>
            <a:r>
              <a:t>- Check understanding</a:t>
            </a:r>
          </a:p>
          <a:p>
            <a:r>
              <a:t>- Support struggling students</a:t>
            </a:r>
          </a:p>
          <a:p>
            <a:r>
              <a:t>- Challenge fast finishers</a:t>
            </a:r>
          </a:p>
          <a:p>
            <a:r>
              <a:t>- Note misconceptions for plenary</a:t>
            </a:r>
          </a:p>
          <a:p>
            <a:endParaRPr/>
          </a:p>
          <a:p>
            <a:r>
              <a:t>SUCCESS CRITERIA: Visible on slide or shared verbally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When Principles Conflict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ACTIVITY GUIDANCE</a:t>
            </a:r>
          </a:p>
          <a:p>
            <a:endParaRPr/>
          </a:p>
          <a:p>
            <a:r>
              <a:t>SET UP:</a:t>
            </a:r>
          </a:p>
          <a:p>
            <a:r>
              <a:t>- Clear instructions before starting</a:t>
            </a:r>
          </a:p>
          <a:p>
            <a:r>
              <a:t>- Model expectations</a:t>
            </a:r>
          </a:p>
          <a:p>
            <a:r>
              <a:t>- Set time limits clearly</a:t>
            </a:r>
          </a:p>
          <a:p>
            <a:r>
              <a:t>- Circulate during activity</a:t>
            </a:r>
          </a:p>
          <a:p>
            <a:endParaRPr/>
          </a:p>
          <a:p>
            <a:r>
              <a:t>MONITOR:</a:t>
            </a:r>
          </a:p>
          <a:p>
            <a:r>
              <a:t>- Check understanding</a:t>
            </a:r>
          </a:p>
          <a:p>
            <a:r>
              <a:t>- Support struggling students</a:t>
            </a:r>
          </a:p>
          <a:p>
            <a:r>
              <a:t>- Challenge fast finishers</a:t>
            </a:r>
          </a:p>
          <a:p>
            <a:r>
              <a:t>- Note misconceptions for plenary</a:t>
            </a:r>
          </a:p>
          <a:p>
            <a:endParaRPr/>
          </a:p>
          <a:p>
            <a:r>
              <a:t>SUCCESS CRITERIA: Visible on slide or shared verbally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PLENARY</a:t>
            </a:r>
          </a:p>
          <a:p>
            <a:endParaRPr/>
          </a:p>
          <a:p>
            <a:r>
              <a:t>PURPOSE: Consolidate learning, check understanding, link to next lesson</a:t>
            </a:r>
          </a:p>
          <a:p>
            <a:endParaRPr/>
          </a:p>
          <a:p>
            <a:r>
              <a:t>EXIT TICKET:</a:t>
            </a:r>
          </a:p>
          <a:p>
            <a:r>
              <a:t>- Quick individual response</a:t>
            </a:r>
          </a:p>
          <a:p>
            <a:r>
              <a:t>- Collect as students leave OR verbal sharing</a:t>
            </a:r>
          </a:p>
          <a:p>
            <a:r>
              <a:t>- Use to plan next lesson/interventions</a:t>
            </a:r>
          </a:p>
          <a:p>
            <a:endParaRPr/>
          </a:p>
          <a:p>
            <a:r>
              <a:t>REFLECTION: Return to learning objectives - did we achieve them?</a:t>
            </a:r>
          </a:p>
          <a:p>
            <a:endParaRPr/>
          </a:p>
          <a:p>
            <a:r>
              <a:t>NEXT LESSON: Preview what's coming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8DFF59A-40EC-9819-4F55-6A459E6A229D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90776" y="1600201"/>
            <a:ext cx="850564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3D11CB5-7D62-D598-3A16-E8EF58F0D0B2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220450" y="5870576"/>
            <a:ext cx="97155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AI Ethics - The Big Questions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dirty="0">
                <a:solidFill>
                  <a:schemeClr val="tx1"/>
                </a:solidFill>
              </a:rPr>
              <a:t>Year 8 Computer Science</a:t>
            </a:r>
          </a:p>
          <a:p>
            <a:r>
              <a:rPr dirty="0">
                <a:solidFill>
                  <a:schemeClr val="tx1"/>
                </a:solidFill>
              </a:rPr>
              <a:t>Lesson 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Homework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Ethical Evaluation</a:t>
            </a:r>
          </a:p>
          <a:p>
            <a:pPr marL="0" indent="0">
              <a:buNone/>
            </a:pPr>
            <a:endParaRPr sz="2000" b="1" dirty="0"/>
          </a:p>
          <a:p>
            <a:pPr marL="0" indent="0">
              <a:buNone/>
            </a:pPr>
            <a:r>
              <a:rPr sz="2000" b="1" dirty="0"/>
              <a:t>Choose one AI: </a:t>
            </a:r>
            <a:r>
              <a:rPr sz="2000" dirty="0"/>
              <a:t>Instagram filters, AI tutors, smart speakers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Apply 3 ethical principles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Would you approve or ban? Why?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250 words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Due: </a:t>
            </a:r>
            <a:r>
              <a:rPr sz="2000" dirty="0"/>
              <a:t>Next lesson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2000" dirty="0"/>
              <a:t>Department for Education (2025). Generative AI in education.</a:t>
            </a:r>
          </a:p>
          <a:p>
            <a:endParaRPr sz="2000" dirty="0"/>
          </a:p>
          <a:p>
            <a:r>
              <a:rPr sz="2000" dirty="0"/>
              <a:t>UNESCO (2024). AI competency framework.</a:t>
            </a:r>
          </a:p>
          <a:p>
            <a:endParaRPr sz="2000" dirty="0"/>
          </a:p>
          <a:p>
            <a:r>
              <a:rPr sz="2000" dirty="0"/>
              <a:t>UNESCO Recommendation on Ethics of AI (2021)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dirty="0"/>
              <a:t>By the end of this lesson, you will be able to: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endParaRPr sz="2000" dirty="0"/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Apply UNESCO's 6 ethical principles to AI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Evaluate AI tools using an ethical framework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Engage in ethical debate about AI use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Prior Knowledge Check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Rapid Retrieval:</a:t>
            </a:r>
          </a:p>
          <a:p>
            <a:pPr marL="0" indent="0">
              <a:buNone/>
            </a:pPr>
            <a:r>
              <a:rPr sz="2000" dirty="0"/>
              <a:t>1. What is bias?</a:t>
            </a:r>
          </a:p>
          <a:p>
            <a:pPr marL="0" indent="0">
              <a:buNone/>
            </a:pPr>
            <a:r>
              <a:rPr sz="2000" dirty="0"/>
              <a:t>2. How does bias get into AI?</a:t>
            </a:r>
          </a:p>
          <a:p>
            <a:pPr marL="0" indent="0">
              <a:buNone/>
            </a:pPr>
            <a:r>
              <a:rPr sz="2000" dirty="0"/>
              <a:t>3. Name one example of biased AI</a:t>
            </a:r>
          </a:p>
          <a:p>
            <a:pPr marL="0" indent="0">
              <a:buNone/>
            </a:pPr>
            <a:r>
              <a:rPr sz="2000" dirty="0"/>
              <a:t>4. Who can be harmed by biased AI?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Scenario: </a:t>
            </a:r>
            <a:r>
              <a:rPr sz="2000" dirty="0"/>
              <a:t>School wants AI to predict which Year 7s might struggle with GCSE </a:t>
            </a:r>
            <a:r>
              <a:rPr sz="2000" dirty="0" err="1"/>
              <a:t>Maths</a:t>
            </a:r>
            <a:r>
              <a:rPr sz="2000" dirty="0"/>
              <a:t>. Should they?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Think-Pair-Share: </a:t>
            </a:r>
            <a:r>
              <a:rPr sz="2000" dirty="0"/>
              <a:t>Yes or no? Why?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Introduction to AI Ethics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sz="2000" b="1" dirty="0"/>
              <a:t>What are ethics?</a:t>
            </a:r>
          </a:p>
          <a:p>
            <a:pPr marL="0" indent="0">
              <a:buNone/>
            </a:pPr>
            <a:r>
              <a:rPr sz="2000" dirty="0"/>
              <a:t>Rules about right and wrong</a:t>
            </a:r>
          </a:p>
          <a:p>
            <a:pPr marL="0" indent="0">
              <a:buNone/>
            </a:pPr>
            <a:r>
              <a:rPr sz="2000" dirty="0"/>
              <a:t>What we SHOULD do, not just what we CAN do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UNESCO's 6 Key Ethical Principles: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1. Do No Harm</a:t>
            </a:r>
          </a:p>
          <a:p>
            <a:pPr marL="0" indent="0">
              <a:buNone/>
            </a:pPr>
            <a:r>
              <a:rPr sz="2000" dirty="0"/>
              <a:t>2. Proportionality</a:t>
            </a:r>
          </a:p>
          <a:p>
            <a:pPr marL="0" indent="0">
              <a:buNone/>
            </a:pPr>
            <a:r>
              <a:rPr sz="2000" dirty="0"/>
              <a:t>3. Non-Discrimination</a:t>
            </a:r>
          </a:p>
          <a:p>
            <a:pPr marL="0" indent="0">
              <a:buNone/>
            </a:pPr>
            <a:r>
              <a:rPr sz="2000" dirty="0"/>
              <a:t>4. Sustainability</a:t>
            </a:r>
          </a:p>
          <a:p>
            <a:pPr marL="0" indent="0">
              <a:buNone/>
            </a:pPr>
            <a:r>
              <a:rPr sz="2000" dirty="0"/>
              <a:t>5. Human Determination</a:t>
            </a:r>
          </a:p>
          <a:p>
            <a:pPr marL="0" indent="0">
              <a:buNone/>
            </a:pPr>
            <a:r>
              <a:rPr sz="2000" dirty="0"/>
              <a:t>6. Transparency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These help us decide if AI use is ethical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The 6 Ethical Principles Explained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0776" y="1600201"/>
            <a:ext cx="4729689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000" b="1" dirty="0"/>
              <a:t>1. Do No Harm</a:t>
            </a:r>
          </a:p>
          <a:p>
            <a:pPr marL="0" indent="0">
              <a:buNone/>
            </a:pPr>
            <a:r>
              <a:rPr sz="2000" dirty="0"/>
              <a:t>AI should not hurt people or violate rights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2. Proportionality</a:t>
            </a:r>
          </a:p>
          <a:p>
            <a:pPr marL="0" indent="0">
              <a:buNone/>
            </a:pPr>
            <a:r>
              <a:rPr sz="2000" dirty="0"/>
              <a:t>Benefits should outweigh risks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3. Non-Discrimination</a:t>
            </a:r>
          </a:p>
          <a:p>
            <a:pPr marL="0" indent="0">
              <a:buNone/>
            </a:pPr>
            <a:r>
              <a:rPr sz="2000" dirty="0"/>
              <a:t>AI must be fair to everyone</a:t>
            </a:r>
          </a:p>
          <a:p>
            <a:pPr marL="0" indent="0">
              <a:buNone/>
            </a:pPr>
            <a:endParaRPr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0998B2-6C31-7FFD-48AB-A2D1E1E0B233}"/>
              </a:ext>
            </a:extLst>
          </p:cNvPr>
          <p:cNvSpPr txBox="1"/>
          <p:nvPr/>
        </p:nvSpPr>
        <p:spPr>
          <a:xfrm>
            <a:off x="6764593" y="1600201"/>
            <a:ext cx="440485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000" b="1" dirty="0"/>
              <a:t>4. Sustainability</a:t>
            </a:r>
          </a:p>
          <a:p>
            <a:pPr marL="0" indent="0">
              <a:buNone/>
            </a:pPr>
            <a:r>
              <a:rPr lang="en-US" sz="2000" dirty="0"/>
              <a:t>Consider environmental impact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5. Human Determination</a:t>
            </a:r>
          </a:p>
          <a:p>
            <a:pPr marL="0" indent="0">
              <a:buNone/>
            </a:pPr>
            <a:r>
              <a:rPr lang="en-US" sz="2000" dirty="0"/>
              <a:t>Humans make important decisions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6. Transparency</a:t>
            </a:r>
          </a:p>
          <a:p>
            <a:pPr marL="0" indent="0">
              <a:buNone/>
            </a:pPr>
            <a:r>
              <a:rPr lang="en-US" sz="2000" dirty="0"/>
              <a:t>People should know when AI is used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Activity 1: Ethical Matrix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sz="2000" b="1" dirty="0"/>
              <a:t>Evaluate AI Tools using ethical principles</a:t>
            </a:r>
          </a:p>
          <a:p>
            <a:pPr marL="0" indent="0">
              <a:buNone/>
            </a:pPr>
            <a:endParaRPr sz="2000" b="1" dirty="0"/>
          </a:p>
          <a:p>
            <a:pPr marL="0" indent="0">
              <a:buNone/>
            </a:pPr>
            <a:r>
              <a:rPr sz="2000" b="1" dirty="0"/>
              <a:t>Groups evaluate one tool: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1. Facial Recognition in Schools</a:t>
            </a:r>
          </a:p>
          <a:p>
            <a:pPr marL="0" indent="0">
              <a:buNone/>
            </a:pPr>
            <a:r>
              <a:rPr sz="2000" dirty="0"/>
              <a:t>2. AI Homework Helper</a:t>
            </a:r>
          </a:p>
          <a:p>
            <a:pPr marL="0" indent="0">
              <a:buNone/>
            </a:pPr>
            <a:r>
              <a:rPr sz="2000" dirty="0"/>
              <a:t>3. AI to Predict Student Success</a:t>
            </a:r>
          </a:p>
          <a:p>
            <a:pPr marL="0" indent="0">
              <a:buNone/>
            </a:pPr>
            <a:r>
              <a:rPr sz="2000" dirty="0"/>
              <a:t>4. AI Art Generator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For each principle: </a:t>
            </a:r>
            <a:r>
              <a:rPr sz="2000" dirty="0"/>
              <a:t>Pass, Fail, or Unsure</a:t>
            </a:r>
          </a:p>
          <a:p>
            <a:pPr marL="0" indent="0">
              <a:buNone/>
            </a:pPr>
            <a:r>
              <a:rPr sz="2000" b="1" dirty="0"/>
              <a:t>Overall recommendation: </a:t>
            </a:r>
            <a:r>
              <a:rPr sz="2000" dirty="0"/>
              <a:t>Approve, reject, or conditions?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2-minute presentations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When Principles Conflict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0776" y="1256072"/>
            <a:ext cx="8505647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000" b="1" dirty="0"/>
              <a:t>Sometimes ethical principles conflict: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Example 1: </a:t>
            </a:r>
            <a:r>
              <a:rPr sz="2000" dirty="0"/>
              <a:t>Contact Tracing</a:t>
            </a:r>
          </a:p>
          <a:p>
            <a:pPr marL="0" indent="0">
              <a:buNone/>
            </a:pPr>
            <a:r>
              <a:rPr sz="2000" dirty="0"/>
              <a:t>PRO (Do No Harm): Saves lives</a:t>
            </a:r>
          </a:p>
          <a:p>
            <a:pPr marL="0" indent="0">
              <a:buNone/>
            </a:pPr>
            <a:r>
              <a:rPr sz="2000" dirty="0"/>
              <a:t>CON (Privacy): Tracks everyone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Example 2: </a:t>
            </a:r>
            <a:r>
              <a:rPr sz="2000" dirty="0"/>
              <a:t>Cyberbullying Detection</a:t>
            </a:r>
          </a:p>
          <a:p>
            <a:pPr marL="0" indent="0">
              <a:buNone/>
            </a:pPr>
            <a:r>
              <a:rPr sz="2000" dirty="0"/>
              <a:t>PRO: Protects students</a:t>
            </a:r>
          </a:p>
          <a:p>
            <a:pPr marL="0" indent="0">
              <a:buNone/>
            </a:pPr>
            <a:r>
              <a:rPr sz="2000" dirty="0"/>
              <a:t>CON: Automatic punishment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Example 3: </a:t>
            </a:r>
            <a:r>
              <a:rPr sz="2000" dirty="0"/>
              <a:t>Climate AI</a:t>
            </a:r>
          </a:p>
          <a:p>
            <a:pPr marL="0" indent="0">
              <a:buNone/>
            </a:pPr>
            <a:r>
              <a:rPr sz="2000" dirty="0"/>
              <a:t>PRO: Helps solve climate change</a:t>
            </a:r>
          </a:p>
          <a:p>
            <a:pPr marL="0" indent="0">
              <a:buNone/>
            </a:pPr>
            <a:r>
              <a:rPr sz="2000" dirty="0"/>
              <a:t>CON: Uses massive energy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Key Learning: </a:t>
            </a:r>
            <a:r>
              <a:rPr sz="2000" dirty="0"/>
              <a:t>Ethics isn't simple. We need discussion and debate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Activity 2: Class Debate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sz="2000" dirty="0"/>
              <a:t>Should schools use AI to predict which students might struggle?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AI analyses: SATs scores, attendance, </a:t>
            </a:r>
            <a:r>
              <a:rPr sz="2000" dirty="0" err="1"/>
              <a:t>behaviour</a:t>
            </a:r>
            <a:r>
              <a:rPr sz="2000" dirty="0"/>
              <a:t>, family income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Half class: </a:t>
            </a:r>
            <a:r>
              <a:rPr sz="2000" dirty="0"/>
              <a:t>FOR</a:t>
            </a:r>
          </a:p>
          <a:p>
            <a:pPr marL="0" indent="0">
              <a:buNone/>
            </a:pPr>
            <a:r>
              <a:rPr sz="2000" b="1" dirty="0"/>
              <a:t>Half class: </a:t>
            </a:r>
            <a:r>
              <a:rPr sz="2000" dirty="0"/>
              <a:t>AGAINST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Prepare arguments (3 mins)</a:t>
            </a:r>
          </a:p>
          <a:p>
            <a:pPr marL="0" indent="0">
              <a:buNone/>
            </a:pPr>
            <a:r>
              <a:rPr sz="2000" dirty="0"/>
              <a:t>Debate (5 mins)</a:t>
            </a:r>
          </a:p>
          <a:p>
            <a:pPr marL="0" indent="0">
              <a:buNone/>
            </a:pPr>
            <a:r>
              <a:rPr sz="2000" dirty="0"/>
              <a:t>Vote (can change sides)</a:t>
            </a:r>
          </a:p>
          <a:p>
            <a:endParaRPr sz="1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sz="4800" dirty="0"/>
              <a:t>Plenary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Create Personal AI Ethics Checklist</a:t>
            </a:r>
          </a:p>
          <a:p>
            <a:pPr marL="0" indent="0">
              <a:buNone/>
            </a:pPr>
            <a:endParaRPr sz="2000" b="1" dirty="0"/>
          </a:p>
          <a:p>
            <a:pPr marL="0" indent="0">
              <a:buNone/>
            </a:pPr>
            <a:r>
              <a:rPr sz="2000" b="1" dirty="0"/>
              <a:t>Before using or supporting AI:</a:t>
            </a:r>
          </a:p>
          <a:p>
            <a:pPr marL="0" indent="0">
              <a:buNone/>
            </a:pPr>
            <a:r>
              <a:rPr sz="2000" dirty="0"/>
              <a:t>1. Could it harm anyone?</a:t>
            </a:r>
          </a:p>
          <a:p>
            <a:pPr marL="0" indent="0">
              <a:buNone/>
            </a:pPr>
            <a:r>
              <a:rPr sz="2000" dirty="0"/>
              <a:t>2. Are benefits worth risks?</a:t>
            </a:r>
          </a:p>
          <a:p>
            <a:pPr marL="0" indent="0">
              <a:buNone/>
            </a:pPr>
            <a:r>
              <a:rPr sz="2000" dirty="0"/>
              <a:t>3. Is it fair to everyone?</a:t>
            </a:r>
          </a:p>
          <a:p>
            <a:pPr marL="0" indent="0">
              <a:buNone/>
            </a:pPr>
            <a:r>
              <a:rPr sz="2000" dirty="0"/>
              <a:t>4. Environmental cost?</a:t>
            </a:r>
          </a:p>
          <a:p>
            <a:pPr marL="0" indent="0">
              <a:buNone/>
            </a:pPr>
            <a:r>
              <a:rPr sz="2000" dirty="0"/>
              <a:t>5. Do humans stay in control?</a:t>
            </a:r>
          </a:p>
          <a:p>
            <a:pPr marL="0" indent="0">
              <a:buNone/>
            </a:pPr>
            <a:r>
              <a:rPr sz="2000" dirty="0"/>
              <a:t>6. Is it clear how it works?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Exit Ticket: </a:t>
            </a:r>
            <a:r>
              <a:rPr sz="2000" dirty="0"/>
              <a:t>Most important principle is...because...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1095</Words>
  <Application>Microsoft Office PowerPoint</Application>
  <PresentationFormat>Widescreen</PresentationFormat>
  <Paragraphs>249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AI Ethics - The Big Questions</vt:lpstr>
      <vt:lpstr>Learning Objectives</vt:lpstr>
      <vt:lpstr>Prior Knowledge Check</vt:lpstr>
      <vt:lpstr>Introduction to AI Ethics</vt:lpstr>
      <vt:lpstr>The 6 Ethical Principles Explained</vt:lpstr>
      <vt:lpstr>Activity 1: Ethical Matrix</vt:lpstr>
      <vt:lpstr>When Principles Conflict</vt:lpstr>
      <vt:lpstr>Activity 2: Class Debate</vt:lpstr>
      <vt:lpstr>Plenary</vt:lpstr>
      <vt:lpstr>Homework</vt:lpstr>
      <vt:lpstr>References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Chris Calder</cp:lastModifiedBy>
  <cp:revision>4</cp:revision>
  <dcterms:created xsi:type="dcterms:W3CDTF">2013-01-27T09:14:16Z</dcterms:created>
  <dcterms:modified xsi:type="dcterms:W3CDTF">2025-12-31T22:23:38Z</dcterms:modified>
  <cp:category/>
</cp:coreProperties>
</file>